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77" r:id="rId7"/>
    <p:sldId id="262" r:id="rId8"/>
    <p:sldId id="275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6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A7FDCD-7CA4-4E3B-8E86-970E874CB226}">
          <p14:sldIdLst>
            <p14:sldId id="256"/>
            <p14:sldId id="257"/>
            <p14:sldId id="258"/>
            <p14:sldId id="259"/>
            <p14:sldId id="260"/>
            <p14:sldId id="277"/>
          </p14:sldIdLst>
        </p14:section>
        <p14:section name="Untitled Section" id="{3E89A62A-AB0F-4958-89B2-C2C91F3CB13A}">
          <p14:sldIdLst>
            <p14:sldId id="262"/>
            <p14:sldId id="275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6"/>
            <p14:sldId id="272"/>
            <p14:sldId id="273"/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76746-540D-4512-B9F8-F4903E844186}" type="datetimeFigureOut">
              <a:rPr lang="en-GB" smtClean="0"/>
              <a:t>21/11/2011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DF99D-E238-4A35-BE71-BEFB1432E9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307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BAE9F-071B-4BEF-8B0B-8E38BD7321C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447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23B6A-F185-4807-B92E-C1570A7C1758}" type="datetimeFigureOut">
              <a:rPr lang="en-GB" smtClean="0"/>
              <a:t>21/11/2011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23EC-EC95-419F-A51E-45E5C6C45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668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23B6A-F185-4807-B92E-C1570A7C1758}" type="datetimeFigureOut">
              <a:rPr lang="en-GB" smtClean="0"/>
              <a:t>21/11/2011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23EC-EC95-419F-A51E-45E5C6C45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064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23B6A-F185-4807-B92E-C1570A7C1758}" type="datetimeFigureOut">
              <a:rPr lang="en-GB" smtClean="0"/>
              <a:t>21/11/2011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23EC-EC95-419F-A51E-45E5C6C45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491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23B6A-F185-4807-B92E-C1570A7C1758}" type="datetimeFigureOut">
              <a:rPr lang="en-GB" smtClean="0"/>
              <a:t>21/11/2011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23EC-EC95-419F-A51E-45E5C6C45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085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23B6A-F185-4807-B92E-C1570A7C1758}" type="datetimeFigureOut">
              <a:rPr lang="en-GB" smtClean="0"/>
              <a:t>21/11/2011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23EC-EC95-419F-A51E-45E5C6C45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657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23B6A-F185-4807-B92E-C1570A7C1758}" type="datetimeFigureOut">
              <a:rPr lang="en-GB" smtClean="0"/>
              <a:t>21/11/2011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23EC-EC95-419F-A51E-45E5C6C45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707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23B6A-F185-4807-B92E-C1570A7C1758}" type="datetimeFigureOut">
              <a:rPr lang="en-GB" smtClean="0"/>
              <a:t>21/11/2011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23EC-EC95-419F-A51E-45E5C6C45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100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23B6A-F185-4807-B92E-C1570A7C1758}" type="datetimeFigureOut">
              <a:rPr lang="en-GB" smtClean="0"/>
              <a:t>21/11/2011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23EC-EC95-419F-A51E-45E5C6C45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736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23B6A-F185-4807-B92E-C1570A7C1758}" type="datetimeFigureOut">
              <a:rPr lang="en-GB" smtClean="0"/>
              <a:t>21/11/2011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23EC-EC95-419F-A51E-45E5C6C45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261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23B6A-F185-4807-B92E-C1570A7C1758}" type="datetimeFigureOut">
              <a:rPr lang="en-GB" smtClean="0"/>
              <a:t>21/11/2011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23EC-EC95-419F-A51E-45E5C6C45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22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23B6A-F185-4807-B92E-C1570A7C1758}" type="datetimeFigureOut">
              <a:rPr lang="en-GB" smtClean="0"/>
              <a:t>21/11/2011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23EC-EC95-419F-A51E-45E5C6C45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353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23B6A-F185-4807-B92E-C1570A7C1758}" type="datetimeFigureOut">
              <a:rPr lang="en-GB" smtClean="0"/>
              <a:t>21/11/2011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23EC-EC95-419F-A51E-45E5C6C45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368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nssdc.gsfc.nasa.gov/planetary/factsheet/marsfact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isru.msfc.nasa.gov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584176"/>
          </a:xfrm>
        </p:spPr>
        <p:txBody>
          <a:bodyPr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Inventory of consumables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7632848" cy="4176464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Food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Water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Oxygen</a:t>
            </a:r>
          </a:p>
          <a:p>
            <a:pPr algn="l"/>
            <a:endParaRPr lang="en-GB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Per day and for entire length of stay</a:t>
            </a: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Factor in back up in case of emergency?</a:t>
            </a:r>
          </a:p>
          <a:p>
            <a:pPr algn="l"/>
            <a:endParaRPr lang="en-GB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GB" dirty="0"/>
          </a:p>
          <a:p>
            <a:pPr marL="457200" indent="-457200" algn="l">
              <a:buFont typeface="Arial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60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</a:t>
            </a:r>
            <a:r>
              <a:rPr lang="en-GB" dirty="0" smtClean="0"/>
              <a:t>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Water will cost £1M / litre to ship to </a:t>
            </a:r>
            <a:r>
              <a:rPr lang="en-GB" dirty="0" smtClean="0"/>
              <a:t>station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Used for practically everything</a:t>
            </a:r>
          </a:p>
          <a:p>
            <a:r>
              <a:rPr lang="en-GB" dirty="0" smtClean="0"/>
              <a:t>Technology is already developed for water recycling so should be easy to implement.</a:t>
            </a:r>
          </a:p>
          <a:p>
            <a:r>
              <a:rPr lang="en-GB" dirty="0" smtClean="0"/>
              <a:t>Maintained in the same form and does not degrade.</a:t>
            </a:r>
          </a:p>
          <a:p>
            <a:r>
              <a:rPr lang="en-GB" dirty="0" smtClean="0"/>
              <a:t>In theoretically water could be completely conserved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99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Air consists of 79%N2 21%O2 and trace CO2</a:t>
            </a:r>
          </a:p>
          <a:p>
            <a:r>
              <a:rPr lang="en-GB" dirty="0" smtClean="0"/>
              <a:t>O2 used in respiration and CO2 produced.</a:t>
            </a:r>
          </a:p>
          <a:p>
            <a:r>
              <a:rPr lang="en-GB" dirty="0" smtClean="0"/>
              <a:t>Q. Can assume nitrogen is just a buffer gas and neither used or created.</a:t>
            </a:r>
          </a:p>
          <a:p>
            <a:r>
              <a:rPr lang="en-GB" dirty="0" smtClean="0"/>
              <a:t>Recycle CO2 back into O2</a:t>
            </a:r>
          </a:p>
          <a:p>
            <a:r>
              <a:rPr lang="en-GB" dirty="0" smtClean="0"/>
              <a:t>Trace contaminants need to be monitored/removed.  </a:t>
            </a:r>
          </a:p>
          <a:p>
            <a:r>
              <a:rPr lang="en-GB" dirty="0" smtClean="0"/>
              <a:t>Humidity and temperature regulation.</a:t>
            </a:r>
          </a:p>
        </p:txBody>
      </p:sp>
    </p:spTree>
    <p:extLst>
      <p:ext uri="{BB962C8B-B14F-4D97-AF65-F5344CB8AC3E}">
        <p14:creationId xmlns:p14="http://schemas.microsoft.com/office/powerpoint/2010/main" val="74214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Food is source of energy.</a:t>
            </a:r>
          </a:p>
          <a:p>
            <a:r>
              <a:rPr lang="en-GB" dirty="0" smtClean="0"/>
              <a:t>Converted into other forms, </a:t>
            </a:r>
            <a:r>
              <a:rPr lang="en-GB" dirty="0" err="1" smtClean="0"/>
              <a:t>eg</a:t>
            </a:r>
            <a:r>
              <a:rPr lang="en-GB" dirty="0" smtClean="0"/>
              <a:t> heat/work/body mass  therefore cannot be conserved.</a:t>
            </a:r>
          </a:p>
          <a:p>
            <a:r>
              <a:rPr lang="en-GB" dirty="0" smtClean="0"/>
              <a:t>Will have to be supplied every 18months.</a:t>
            </a:r>
          </a:p>
          <a:p>
            <a:r>
              <a:rPr lang="en-GB" dirty="0" smtClean="0"/>
              <a:t>There is potential for some recycling of food waste/human waste. </a:t>
            </a:r>
          </a:p>
          <a:p>
            <a:r>
              <a:rPr lang="en-GB" dirty="0" smtClean="0"/>
              <a:t>Food could </a:t>
            </a:r>
            <a:r>
              <a:rPr lang="en-GB" dirty="0"/>
              <a:t>be created in the </a:t>
            </a:r>
            <a:r>
              <a:rPr lang="en-GB" dirty="0" smtClean="0"/>
              <a:t>form </a:t>
            </a:r>
            <a:r>
              <a:rPr lang="en-GB" dirty="0"/>
              <a:t>of </a:t>
            </a:r>
            <a:r>
              <a:rPr lang="en-GB" dirty="0" smtClean="0"/>
              <a:t>vegetables but would only be able to supplement the main food source.</a:t>
            </a:r>
          </a:p>
          <a:p>
            <a:r>
              <a:rPr lang="en-GB" dirty="0" smtClean="0"/>
              <a:t>As water is conserved, dehydrated foods may prove to be more practical than first thought.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48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Biomass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Provides salad crop to supplement diet</a:t>
            </a:r>
          </a:p>
          <a:p>
            <a:r>
              <a:rPr lang="en-GB" dirty="0" smtClean="0"/>
              <a:t>Dietary nutrients gained from salad crop are relatively minor</a:t>
            </a:r>
          </a:p>
          <a:p>
            <a:r>
              <a:rPr lang="en-GB" dirty="0" smtClean="0"/>
              <a:t>Main benefit is the psychological advantage that would not be gained from prepared foods</a:t>
            </a:r>
          </a:p>
          <a:p>
            <a:r>
              <a:rPr lang="en-GB" dirty="0" smtClean="0"/>
              <a:t>Potential to use solid waste as fertilizer for food production, but would require prior treatment.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306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Waste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Urine</a:t>
            </a:r>
            <a:r>
              <a:rPr lang="en-GB" dirty="0" smtClean="0"/>
              <a:t> – Can be recycled to recovery water.</a:t>
            </a:r>
          </a:p>
          <a:p>
            <a:r>
              <a:rPr lang="en-GB" b="1" dirty="0" smtClean="0"/>
              <a:t>Food/human waste </a:t>
            </a:r>
            <a:r>
              <a:rPr lang="en-GB" dirty="0" smtClean="0"/>
              <a:t>– Water could be extracted from solid waste.  Dehydrated solids waste/food waste used for fertiliser.</a:t>
            </a:r>
          </a:p>
          <a:p>
            <a:r>
              <a:rPr lang="en-GB" b="1" dirty="0" smtClean="0"/>
              <a:t>Material Waste </a:t>
            </a:r>
            <a:r>
              <a:rPr lang="en-GB" dirty="0" smtClean="0"/>
              <a:t>– More difficult to handle.  Includes spent and damaged equipment.  E.g. Water filters, clothing, broken machinery.  </a:t>
            </a:r>
          </a:p>
        </p:txBody>
      </p:sp>
    </p:spTree>
    <p:extLst>
      <p:ext uri="{BB962C8B-B14F-4D97-AF65-F5344CB8AC3E}">
        <p14:creationId xmlns:p14="http://schemas.microsoft.com/office/powerpoint/2010/main" val="183923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Thermal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Although assuming an unlimited energy source, it is considered good practise to minimise losses.</a:t>
            </a:r>
          </a:p>
          <a:p>
            <a:r>
              <a:rPr lang="en-GB" dirty="0" smtClean="0"/>
              <a:t>This would allow for future expansion of the station without requiring additional energy sources.</a:t>
            </a:r>
          </a:p>
          <a:p>
            <a:r>
              <a:rPr lang="en-GB" dirty="0" smtClean="0"/>
              <a:t>Thermal regulation of the station would be required to provide an acceptable working environment.</a:t>
            </a:r>
          </a:p>
          <a:p>
            <a:r>
              <a:rPr lang="en-GB" dirty="0" smtClean="0"/>
              <a:t>Losses would occur through all walls due to large temperature gradient.  Could be minimised using insulation.</a:t>
            </a:r>
          </a:p>
          <a:p>
            <a:r>
              <a:rPr lang="en-GB" dirty="0" smtClean="0"/>
              <a:t>Potential for heat recovery using heat exchangers.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198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LS Research 2005 - Hanford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1" t="10352" r="10625" b="2041"/>
          <a:stretch/>
        </p:blipFill>
        <p:spPr>
          <a:xfrm>
            <a:off x="0" y="-27384"/>
            <a:ext cx="9144000" cy="63122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381328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Ref. </a:t>
            </a:r>
            <a:r>
              <a:rPr lang="en-US" sz="1400" b="1" dirty="0"/>
              <a:t>Advanced Life Support Research and </a:t>
            </a:r>
            <a:r>
              <a:rPr lang="en-US" sz="1400" b="1" dirty="0" smtClean="0"/>
              <a:t>Technology Development </a:t>
            </a:r>
            <a:r>
              <a:rPr lang="en-US" sz="1400" b="1" dirty="0"/>
              <a:t>Metric – Fiscal Year </a:t>
            </a:r>
            <a:r>
              <a:rPr lang="en-US" sz="1400" b="1" dirty="0" smtClean="0"/>
              <a:t>2005 (</a:t>
            </a:r>
            <a:r>
              <a:rPr lang="en-GB" sz="1400" b="1" dirty="0"/>
              <a:t>Anthony J. Hanford, Ph.D</a:t>
            </a:r>
            <a:r>
              <a:rPr lang="en-GB" sz="1400" b="1" dirty="0" smtClean="0"/>
              <a:t>.)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48981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Can we assume space is not a design issue, and could therefore use alternative technologies to in spaceships/submarines</a:t>
            </a:r>
          </a:p>
          <a:p>
            <a:r>
              <a:rPr lang="en-GB" dirty="0" smtClean="0"/>
              <a:t>Do you know anything about the conservation of methane.</a:t>
            </a:r>
          </a:p>
          <a:p>
            <a:r>
              <a:rPr lang="en-GB" dirty="0" smtClean="0"/>
              <a:t>Account for the function of the station? e.g. science experiments, extra-vehicular-activities.</a:t>
            </a:r>
          </a:p>
          <a:p>
            <a:r>
              <a:rPr lang="en-GB" dirty="0" smtClean="0"/>
              <a:t>Can we assume nitrogen is just a buffer gas and not created/destroyed.</a:t>
            </a:r>
          </a:p>
          <a:p>
            <a:r>
              <a:rPr lang="en-GB" dirty="0" smtClean="0"/>
              <a:t>Can we assume that the initial space requirement for equipment transport is not an issue.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74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30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Presence and Nature of Water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Water very expensive to transport -  worth investigation into how to access and utilise local water.</a:t>
            </a:r>
          </a:p>
          <a:p>
            <a:r>
              <a:rPr lang="en-GB" dirty="0" smtClean="0"/>
              <a:t>Water is not abundant in liquid and gaseous states.</a:t>
            </a:r>
          </a:p>
          <a:p>
            <a:pPr lvl="1"/>
            <a:r>
              <a:rPr lang="en-GB" dirty="0" smtClean="0"/>
              <a:t>Due to the average atmospheric temperature and pressure being too low.</a:t>
            </a:r>
          </a:p>
          <a:p>
            <a:r>
              <a:rPr lang="en-GB" dirty="0" smtClean="0"/>
              <a:t>Ice is abundant at the poles and exists in ice sheets at lower latitudes (needs drilling to reach).</a:t>
            </a:r>
          </a:p>
        </p:txBody>
      </p:sp>
    </p:spTree>
    <p:extLst>
      <p:ext uri="{BB962C8B-B14F-4D97-AF65-F5344CB8AC3E}">
        <p14:creationId xmlns:p14="http://schemas.microsoft.com/office/powerpoint/2010/main" val="17393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080119"/>
          </a:xfrm>
        </p:spPr>
        <p:txBody>
          <a:bodyPr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Food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5085184"/>
          </a:xfrm>
        </p:spPr>
        <p:txBody>
          <a:bodyPr>
            <a:normAutofit lnSpcReduction="10000"/>
          </a:bodyPr>
          <a:lstStyle/>
          <a:p>
            <a:pPr algn="l"/>
            <a:r>
              <a:rPr lang="en-GB" dirty="0" smtClean="0">
                <a:solidFill>
                  <a:schemeClr val="tx1"/>
                </a:solidFill>
              </a:rPr>
              <a:t>Men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2500 calories per day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1260000 for entire duration</a:t>
            </a: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Woman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2000 calories per day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1008000 for entire duration</a:t>
            </a: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For a crew of 10 (5 men &amp; 5 woman)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22500 calories per day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11340000  for entire duration </a:t>
            </a:r>
          </a:p>
        </p:txBody>
      </p:sp>
    </p:spTree>
    <p:extLst>
      <p:ext uri="{BB962C8B-B14F-4D97-AF65-F5344CB8AC3E}">
        <p14:creationId xmlns:p14="http://schemas.microsoft.com/office/powerpoint/2010/main" val="69499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Atmospheric Composition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Major Gases Present: </a:t>
            </a:r>
          </a:p>
          <a:p>
            <a:pPr lvl="1"/>
            <a:r>
              <a:rPr lang="en-GB" dirty="0" smtClean="0"/>
              <a:t>Carbon Dioxide (CO</a:t>
            </a:r>
            <a:r>
              <a:rPr lang="en-GB" baseline="-25000" dirty="0" smtClean="0"/>
              <a:t>2</a:t>
            </a:r>
            <a:r>
              <a:rPr lang="en-GB" dirty="0" smtClean="0"/>
              <a:t>) - 95.32%</a:t>
            </a:r>
          </a:p>
          <a:p>
            <a:pPr lvl="1"/>
            <a:r>
              <a:rPr lang="en-GB" dirty="0" smtClean="0"/>
              <a:t>Nitrogen (N</a:t>
            </a:r>
            <a:r>
              <a:rPr lang="en-GB" baseline="-25000" dirty="0" smtClean="0"/>
              <a:t>2</a:t>
            </a:r>
            <a:r>
              <a:rPr lang="en-GB" dirty="0" smtClean="0"/>
              <a:t>) - 2.7% </a:t>
            </a:r>
          </a:p>
          <a:p>
            <a:pPr lvl="1"/>
            <a:r>
              <a:rPr lang="en-GB" dirty="0" smtClean="0"/>
              <a:t>Argon (</a:t>
            </a:r>
            <a:r>
              <a:rPr lang="en-GB" dirty="0" err="1" smtClean="0"/>
              <a:t>Ar</a:t>
            </a:r>
            <a:r>
              <a:rPr lang="en-GB" dirty="0" smtClean="0"/>
              <a:t>) - 1.6%</a:t>
            </a:r>
          </a:p>
          <a:p>
            <a:pPr lvl="1"/>
            <a:r>
              <a:rPr lang="en-GB" dirty="0" smtClean="0"/>
              <a:t>Oxygen (O</a:t>
            </a:r>
            <a:r>
              <a:rPr lang="en-GB" baseline="-25000" dirty="0" smtClean="0"/>
              <a:t>2</a:t>
            </a:r>
            <a:r>
              <a:rPr lang="en-GB" dirty="0" smtClean="0"/>
              <a:t>) - 0.13%</a:t>
            </a:r>
          </a:p>
          <a:p>
            <a:pPr lvl="1"/>
            <a:r>
              <a:rPr lang="en-GB" dirty="0" smtClean="0"/>
              <a:t>Carbon Monoxide (CO) - 0.08% </a:t>
            </a:r>
          </a:p>
          <a:p>
            <a:pPr lvl="1"/>
            <a:r>
              <a:rPr lang="en-GB" dirty="0" smtClean="0"/>
              <a:t>Water Vapour (H</a:t>
            </a:r>
            <a:r>
              <a:rPr lang="en-GB" baseline="-25000" dirty="0" smtClean="0"/>
              <a:t>2</a:t>
            </a:r>
            <a:r>
              <a:rPr lang="en-GB" dirty="0" smtClean="0"/>
              <a:t>O) – 0.03%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84355" y="6381328"/>
            <a:ext cx="5975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hlinkClick r:id="rId2"/>
              </a:rPr>
              <a:t>http://nssdc.gsfc.nasa.gov/planetary/factsheet/marsfact.html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046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Utilisation of CO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Can utilise high levels of CO</a:t>
            </a:r>
            <a:r>
              <a:rPr lang="en-GB" baseline="-25000" dirty="0" smtClean="0"/>
              <a:t>2</a:t>
            </a:r>
            <a:r>
              <a:rPr lang="en-GB" dirty="0" smtClean="0"/>
              <a:t> to produce water and oxygen using any of the following methods:</a:t>
            </a:r>
          </a:p>
          <a:p>
            <a:pPr lvl="1"/>
            <a:r>
              <a:rPr lang="en-GB" sz="2600" dirty="0" smtClean="0"/>
              <a:t>Sabatier Reaction : </a:t>
            </a:r>
            <a:r>
              <a:rPr lang="en-GB" sz="2600" dirty="0" smtClean="0">
                <a:solidFill>
                  <a:srgbClr val="FF0000"/>
                </a:solidFill>
              </a:rPr>
              <a:t>CO</a:t>
            </a:r>
            <a:r>
              <a:rPr lang="en-GB" sz="2600" baseline="-25000" dirty="0" smtClean="0">
                <a:solidFill>
                  <a:srgbClr val="FF0000"/>
                </a:solidFill>
              </a:rPr>
              <a:t>2</a:t>
            </a:r>
            <a:r>
              <a:rPr lang="en-GB" sz="2600" dirty="0" smtClean="0">
                <a:solidFill>
                  <a:srgbClr val="FF0000"/>
                </a:solidFill>
              </a:rPr>
              <a:t> + 4H</a:t>
            </a:r>
            <a:r>
              <a:rPr lang="en-GB" sz="2600" baseline="-25000" dirty="0" smtClean="0">
                <a:solidFill>
                  <a:srgbClr val="FF0000"/>
                </a:solidFill>
              </a:rPr>
              <a:t>2</a:t>
            </a:r>
            <a:r>
              <a:rPr lang="en-GB" sz="2600" dirty="0" smtClean="0">
                <a:solidFill>
                  <a:srgbClr val="FF0000"/>
                </a:solidFill>
              </a:rPr>
              <a:t> </a:t>
            </a:r>
            <a:r>
              <a:rPr lang="en-GB" sz="2600" dirty="0" smtClean="0">
                <a:solidFill>
                  <a:srgbClr val="FF0000"/>
                </a:solidFill>
                <a:sym typeface="Wingdings"/>
              </a:rPr>
              <a:t> CH</a:t>
            </a:r>
            <a:r>
              <a:rPr lang="en-GB" sz="2600" baseline="-25000" dirty="0" smtClean="0">
                <a:solidFill>
                  <a:srgbClr val="FF0000"/>
                </a:solidFill>
                <a:sym typeface="Wingdings"/>
              </a:rPr>
              <a:t>4</a:t>
            </a:r>
            <a:r>
              <a:rPr lang="en-GB" sz="2600" dirty="0" smtClean="0">
                <a:solidFill>
                  <a:srgbClr val="FF0000"/>
                </a:solidFill>
                <a:sym typeface="Wingdings"/>
              </a:rPr>
              <a:t> + 2H</a:t>
            </a:r>
            <a:r>
              <a:rPr lang="en-GB" sz="2600" baseline="-25000" dirty="0" smtClean="0">
                <a:solidFill>
                  <a:srgbClr val="FF0000"/>
                </a:solidFill>
                <a:sym typeface="Wingdings"/>
              </a:rPr>
              <a:t>2</a:t>
            </a:r>
            <a:r>
              <a:rPr lang="en-GB" sz="2600" dirty="0" smtClean="0">
                <a:solidFill>
                  <a:srgbClr val="FF0000"/>
                </a:solidFill>
                <a:sym typeface="Wingdings"/>
              </a:rPr>
              <a:t>O</a:t>
            </a:r>
          </a:p>
          <a:p>
            <a:pPr lvl="1"/>
            <a:r>
              <a:rPr lang="en-GB" sz="2600" dirty="0" smtClean="0"/>
              <a:t>Reverse Water Gas Shift Reaction : </a:t>
            </a:r>
            <a:r>
              <a:rPr lang="en-GB" sz="2600" dirty="0" smtClean="0">
                <a:solidFill>
                  <a:srgbClr val="FF0000"/>
                </a:solidFill>
              </a:rPr>
              <a:t>CO</a:t>
            </a:r>
            <a:r>
              <a:rPr lang="en-GB" sz="2600" baseline="-25000" dirty="0" smtClean="0">
                <a:solidFill>
                  <a:srgbClr val="FF0000"/>
                </a:solidFill>
              </a:rPr>
              <a:t>2</a:t>
            </a:r>
            <a:r>
              <a:rPr lang="en-GB" sz="2600" dirty="0" smtClean="0">
                <a:solidFill>
                  <a:srgbClr val="FF0000"/>
                </a:solidFill>
              </a:rPr>
              <a:t> + H</a:t>
            </a:r>
            <a:r>
              <a:rPr lang="en-GB" sz="2600" baseline="-25000" dirty="0" smtClean="0">
                <a:solidFill>
                  <a:srgbClr val="FF0000"/>
                </a:solidFill>
              </a:rPr>
              <a:t>2</a:t>
            </a:r>
            <a:r>
              <a:rPr lang="en-GB" sz="2600" dirty="0" smtClean="0">
                <a:solidFill>
                  <a:srgbClr val="FF0000"/>
                </a:solidFill>
              </a:rPr>
              <a:t> </a:t>
            </a:r>
            <a:r>
              <a:rPr lang="en-GB" sz="2600" dirty="0" smtClean="0">
                <a:solidFill>
                  <a:srgbClr val="FF0000"/>
                </a:solidFill>
                <a:sym typeface="Wingdings"/>
              </a:rPr>
              <a:t> CO + H</a:t>
            </a:r>
            <a:r>
              <a:rPr lang="en-GB" sz="2600" baseline="-25000" dirty="0" smtClean="0">
                <a:solidFill>
                  <a:srgbClr val="FF0000"/>
                </a:solidFill>
                <a:sym typeface="Wingdings"/>
              </a:rPr>
              <a:t>2</a:t>
            </a:r>
            <a:r>
              <a:rPr lang="en-GB" sz="2600" dirty="0" smtClean="0">
                <a:solidFill>
                  <a:srgbClr val="FF0000"/>
                </a:solidFill>
                <a:sym typeface="Wingdings"/>
              </a:rPr>
              <a:t>O</a:t>
            </a:r>
          </a:p>
          <a:p>
            <a:pPr lvl="1"/>
            <a:r>
              <a:rPr lang="en-GB" sz="2600" dirty="0" smtClean="0">
                <a:sym typeface="Wingdings"/>
              </a:rPr>
              <a:t>Combination : </a:t>
            </a:r>
            <a:r>
              <a:rPr lang="en-GB" sz="2600" dirty="0" smtClean="0">
                <a:solidFill>
                  <a:srgbClr val="FF0000"/>
                </a:solidFill>
                <a:sym typeface="Wingdings"/>
              </a:rPr>
              <a:t>3</a:t>
            </a:r>
            <a:r>
              <a:rPr lang="en-GB" sz="2600" dirty="0" smtClean="0">
                <a:solidFill>
                  <a:srgbClr val="FF0000"/>
                </a:solidFill>
              </a:rPr>
              <a:t>CO</a:t>
            </a:r>
            <a:r>
              <a:rPr lang="en-GB" sz="2600" baseline="-25000" dirty="0" smtClean="0">
                <a:solidFill>
                  <a:srgbClr val="FF0000"/>
                </a:solidFill>
              </a:rPr>
              <a:t>2</a:t>
            </a:r>
            <a:r>
              <a:rPr lang="en-GB" sz="2600" dirty="0" smtClean="0">
                <a:solidFill>
                  <a:srgbClr val="FF0000"/>
                </a:solidFill>
              </a:rPr>
              <a:t> + 6H</a:t>
            </a:r>
            <a:r>
              <a:rPr lang="en-GB" sz="2600" baseline="-25000" dirty="0" smtClean="0">
                <a:solidFill>
                  <a:srgbClr val="FF0000"/>
                </a:solidFill>
              </a:rPr>
              <a:t>2</a:t>
            </a:r>
            <a:r>
              <a:rPr lang="en-GB" sz="2600" dirty="0" smtClean="0">
                <a:solidFill>
                  <a:srgbClr val="FF0000"/>
                </a:solidFill>
              </a:rPr>
              <a:t> </a:t>
            </a:r>
            <a:r>
              <a:rPr lang="en-GB" sz="2600" dirty="0" smtClean="0">
                <a:solidFill>
                  <a:srgbClr val="FF0000"/>
                </a:solidFill>
                <a:sym typeface="Wingdings"/>
              </a:rPr>
              <a:t> CH</a:t>
            </a:r>
            <a:r>
              <a:rPr lang="en-GB" sz="2600" baseline="-25000" dirty="0" smtClean="0">
                <a:solidFill>
                  <a:srgbClr val="FF0000"/>
                </a:solidFill>
                <a:sym typeface="Wingdings"/>
              </a:rPr>
              <a:t>4</a:t>
            </a:r>
            <a:r>
              <a:rPr lang="en-GB" sz="2600" dirty="0" smtClean="0">
                <a:solidFill>
                  <a:srgbClr val="FF0000"/>
                </a:solidFill>
                <a:sym typeface="Wingdings"/>
              </a:rPr>
              <a:t> + 2CO + 4H</a:t>
            </a:r>
            <a:r>
              <a:rPr lang="en-GB" sz="2600" baseline="-25000" dirty="0" smtClean="0">
                <a:solidFill>
                  <a:srgbClr val="FF0000"/>
                </a:solidFill>
                <a:sym typeface="Wingdings"/>
              </a:rPr>
              <a:t>2</a:t>
            </a:r>
            <a:r>
              <a:rPr lang="en-GB" sz="2600" dirty="0" smtClean="0">
                <a:solidFill>
                  <a:srgbClr val="FF0000"/>
                </a:solidFill>
                <a:sym typeface="Wingdings"/>
              </a:rPr>
              <a:t>O</a:t>
            </a:r>
          </a:p>
          <a:p>
            <a:r>
              <a:rPr lang="en-GB" dirty="0" smtClean="0">
                <a:sym typeface="Wingdings"/>
              </a:rPr>
              <a:t>H</a:t>
            </a:r>
            <a:r>
              <a:rPr lang="en-GB" baseline="-25000" dirty="0" smtClean="0">
                <a:sym typeface="Wingdings"/>
              </a:rPr>
              <a:t>2</a:t>
            </a:r>
            <a:r>
              <a:rPr lang="en-GB" dirty="0" smtClean="0">
                <a:sym typeface="Wingdings"/>
              </a:rPr>
              <a:t>O can be electrolysed to produce O</a:t>
            </a:r>
            <a:r>
              <a:rPr lang="en-GB" baseline="-25000" dirty="0" smtClean="0">
                <a:sym typeface="Wingdings"/>
              </a:rPr>
              <a:t>2</a:t>
            </a:r>
            <a:r>
              <a:rPr lang="en-GB" dirty="0" smtClean="0">
                <a:sym typeface="Wingdings"/>
              </a:rPr>
              <a:t> and H</a:t>
            </a:r>
            <a:r>
              <a:rPr lang="en-GB" baseline="-25000" dirty="0" smtClean="0">
                <a:sym typeface="Wingdings"/>
              </a:rPr>
              <a:t>2</a:t>
            </a:r>
            <a:r>
              <a:rPr lang="en-GB" dirty="0" smtClean="0">
                <a:sym typeface="Wingdings"/>
              </a:rPr>
              <a:t> (which can be recycled back into the process). </a:t>
            </a:r>
          </a:p>
          <a:p>
            <a:pPr lvl="1"/>
            <a:r>
              <a:rPr lang="en-GB" sz="2600" dirty="0" smtClean="0">
                <a:sym typeface="Wingdings"/>
              </a:rPr>
              <a:t> </a:t>
            </a:r>
            <a:r>
              <a:rPr lang="en-GB" sz="2600" dirty="0" smtClean="0">
                <a:solidFill>
                  <a:srgbClr val="FF0000"/>
                </a:solidFill>
                <a:sym typeface="Wingdings"/>
              </a:rPr>
              <a:t>2H</a:t>
            </a:r>
            <a:r>
              <a:rPr lang="en-GB" sz="2600" baseline="-25000" dirty="0" smtClean="0">
                <a:solidFill>
                  <a:srgbClr val="FF0000"/>
                </a:solidFill>
                <a:sym typeface="Wingdings"/>
              </a:rPr>
              <a:t>2</a:t>
            </a:r>
            <a:r>
              <a:rPr lang="en-GB" sz="2600" dirty="0" smtClean="0">
                <a:solidFill>
                  <a:srgbClr val="FF0000"/>
                </a:solidFill>
                <a:sym typeface="Wingdings"/>
              </a:rPr>
              <a:t>O  2H</a:t>
            </a:r>
            <a:r>
              <a:rPr lang="en-GB" sz="2600" baseline="-25000" dirty="0" smtClean="0">
                <a:solidFill>
                  <a:srgbClr val="FF0000"/>
                </a:solidFill>
                <a:sym typeface="Wingdings"/>
              </a:rPr>
              <a:t>2</a:t>
            </a:r>
            <a:r>
              <a:rPr lang="en-GB" sz="2600" dirty="0" smtClean="0">
                <a:solidFill>
                  <a:srgbClr val="FF0000"/>
                </a:solidFill>
                <a:sym typeface="Wingdings"/>
              </a:rPr>
              <a:t> + O</a:t>
            </a:r>
            <a:r>
              <a:rPr lang="en-GB" sz="2600" baseline="-25000" dirty="0" smtClean="0">
                <a:solidFill>
                  <a:srgbClr val="FF0000"/>
                </a:solidFill>
                <a:sym typeface="Wingdings"/>
              </a:rPr>
              <a:t>2</a:t>
            </a:r>
          </a:p>
          <a:p>
            <a:r>
              <a:rPr lang="en-GB" dirty="0" smtClean="0">
                <a:sym typeface="Wingdings"/>
              </a:rPr>
              <a:t>Hydrogen is very light and therefore cheaper to transport. Oxygen and carbon elements found in situ.</a:t>
            </a:r>
          </a:p>
          <a:p>
            <a:r>
              <a:rPr lang="en-GB" dirty="0" smtClean="0"/>
              <a:t>In Situ Resource Utilisation (ISRU) </a:t>
            </a:r>
            <a:r>
              <a:rPr lang="en-GB" sz="2400" dirty="0" smtClean="0">
                <a:hlinkClick r:id="rId2"/>
              </a:rPr>
              <a:t>http://isru.msfc.nasa.gov/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072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/>
          <a:lstStyle/>
          <a:p>
            <a:r>
              <a:rPr lang="en-GB" dirty="0" smtClean="0"/>
              <a:t>Food </a:t>
            </a:r>
            <a:r>
              <a:rPr lang="en-GB" dirty="0" err="1" smtClean="0"/>
              <a:t>cont</a:t>
            </a: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00808"/>
            <a:ext cx="7848872" cy="504056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Would the calorific requirement the same as on earth?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 How will the nutritional guidelines be met?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ISS resupply mission every 90 days with less crew members on board.  </a:t>
            </a:r>
            <a:endParaRPr lang="en-GB" dirty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Therefore is it possible to assume it is unfeasible for the resupply mission to carry all the food and food generation is needed?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25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Water consumption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17472 L drinking water required for the 10 member crew. However the following will need to be taken into account:</a:t>
            </a:r>
          </a:p>
          <a:p>
            <a:r>
              <a:rPr lang="en-GB" dirty="0" smtClean="0"/>
              <a:t>Shower </a:t>
            </a:r>
          </a:p>
          <a:p>
            <a:r>
              <a:rPr lang="en-GB" dirty="0" smtClean="0"/>
              <a:t>Toilet flush</a:t>
            </a:r>
          </a:p>
          <a:p>
            <a:r>
              <a:rPr lang="en-GB" dirty="0" smtClean="0"/>
              <a:t>Oral and hand hygiene</a:t>
            </a:r>
          </a:p>
          <a:p>
            <a:r>
              <a:rPr lang="en-GB" dirty="0" smtClean="0"/>
              <a:t>Laundry</a:t>
            </a:r>
          </a:p>
          <a:p>
            <a:r>
              <a:rPr lang="en-GB" dirty="0" smtClean="0"/>
              <a:t>Food preparation</a:t>
            </a:r>
          </a:p>
          <a:p>
            <a:pPr marL="0" indent="0">
              <a:buNone/>
            </a:pPr>
            <a:r>
              <a:rPr lang="en-GB" dirty="0" smtClean="0"/>
              <a:t> Water recovery will be </a:t>
            </a:r>
            <a:r>
              <a:rPr lang="en-GB" dirty="0" err="1" smtClean="0"/>
              <a:t>crutial</a:t>
            </a:r>
            <a:r>
              <a:rPr lang="en-GB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981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Oxygen consumption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Low Activity metabolic load - 0.78 kg/day</a:t>
            </a:r>
          </a:p>
          <a:p>
            <a:r>
              <a:rPr lang="en-GB" dirty="0" smtClean="0"/>
              <a:t>Normal Activity metabolic load – 0.84 kg/day</a:t>
            </a:r>
          </a:p>
          <a:p>
            <a:r>
              <a:rPr lang="en-GB" dirty="0" smtClean="0"/>
              <a:t>High Activity metabolic load – 0.96 kg/day</a:t>
            </a:r>
          </a:p>
          <a:p>
            <a:r>
              <a:rPr lang="en-GB" dirty="0" smtClean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 Percentile nominal female – 0.52 kg/day</a:t>
            </a:r>
          </a:p>
          <a:p>
            <a:r>
              <a:rPr lang="en-GB" dirty="0" smtClean="0"/>
              <a:t>95</a:t>
            </a:r>
            <a:r>
              <a:rPr lang="en-GB" baseline="30000" dirty="0" smtClean="0"/>
              <a:t>th</a:t>
            </a:r>
            <a:r>
              <a:rPr lang="en-GB" dirty="0" smtClean="0"/>
              <a:t> Percentile nominal male – 1.11 kg/day</a:t>
            </a:r>
          </a:p>
          <a:p>
            <a:r>
              <a:rPr lang="en-GB" dirty="0" smtClean="0"/>
              <a:t>423360 kg/per 18 months stay for 10 crew members</a:t>
            </a:r>
          </a:p>
          <a:p>
            <a:r>
              <a:rPr lang="en-GB" dirty="0" smtClean="0"/>
              <a:t>1 kg carbon dioxide produced per day</a:t>
            </a:r>
          </a:p>
          <a:p>
            <a:r>
              <a:rPr lang="en-GB" dirty="0" smtClean="0"/>
              <a:t>O2/N2 regulator needed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77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62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/>
          <a:lstStyle/>
          <a:p>
            <a:r>
              <a:rPr lang="en-GB" dirty="0" smtClean="0"/>
              <a:t>An introduction to mars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124744"/>
            <a:ext cx="7200800" cy="547260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Gravity on mars is roughly 38 % that on earth. g = 3.73 m/s</a:t>
            </a:r>
            <a:r>
              <a:rPr lang="en-GB" baseline="30000" dirty="0" smtClean="0">
                <a:solidFill>
                  <a:schemeClr val="tx1"/>
                </a:solidFill>
              </a:rPr>
              <a:t>² 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Orbital period of 1.88 years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Mean pressure at surface is 0.60 </a:t>
            </a:r>
            <a:r>
              <a:rPr lang="en-GB" dirty="0" err="1" smtClean="0">
                <a:solidFill>
                  <a:schemeClr val="tx1"/>
                </a:solidFill>
              </a:rPr>
              <a:t>kPa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The atmosphere on Mars consists of 95% carbon dioxide, 3% nitrogen, 1.6% argon and contains traces of oxygen and water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Mean temperature :−63 °C low: -87 °C 	high: 20 °C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43% amount of sunlight the earth receives. Roughly 430 W/m²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Surface is mainly hematite, dust is an issue for solar panels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planet </a:t>
            </a:r>
            <a:r>
              <a:rPr lang="en-GB" dirty="0">
                <a:solidFill>
                  <a:schemeClr val="tx1"/>
                </a:solidFill>
              </a:rPr>
              <a:t>has little heat transfer across its surface, poor insulation against </a:t>
            </a:r>
            <a:r>
              <a:rPr lang="en-GB" dirty="0" smtClean="0">
                <a:solidFill>
                  <a:schemeClr val="tx1"/>
                </a:solidFill>
              </a:rPr>
              <a:t>assault </a:t>
            </a:r>
            <a:r>
              <a:rPr lang="en-GB" dirty="0">
                <a:solidFill>
                  <a:schemeClr val="tx1"/>
                </a:solidFill>
              </a:rPr>
              <a:t>of the solar wind and </a:t>
            </a:r>
            <a:r>
              <a:rPr lang="en-GB" dirty="0" smtClean="0">
                <a:solidFill>
                  <a:schemeClr val="tx1"/>
                </a:solidFill>
              </a:rPr>
              <a:t>not enough </a:t>
            </a:r>
            <a:r>
              <a:rPr lang="en-GB" dirty="0">
                <a:solidFill>
                  <a:schemeClr val="tx1"/>
                </a:solidFill>
              </a:rPr>
              <a:t>atmospheric pressure to retain water in a liquid </a:t>
            </a:r>
            <a:r>
              <a:rPr lang="en-GB" dirty="0" smtClean="0">
                <a:solidFill>
                  <a:schemeClr val="tx1"/>
                </a:solidFill>
              </a:rPr>
              <a:t>state. </a:t>
            </a:r>
            <a:r>
              <a:rPr lang="en-GB" dirty="0">
                <a:solidFill>
                  <a:schemeClr val="tx1"/>
                </a:solidFill>
              </a:rPr>
              <a:t>Mars is </a:t>
            </a:r>
            <a:r>
              <a:rPr lang="en-GB" dirty="0" smtClean="0">
                <a:solidFill>
                  <a:schemeClr val="tx1"/>
                </a:solidFill>
              </a:rPr>
              <a:t>totally </a:t>
            </a:r>
            <a:r>
              <a:rPr lang="en-GB" dirty="0">
                <a:solidFill>
                  <a:schemeClr val="tx1"/>
                </a:solidFill>
              </a:rPr>
              <a:t>geologically dead; the end of volcanic activity has </a:t>
            </a:r>
            <a:r>
              <a:rPr lang="en-GB" dirty="0" smtClean="0">
                <a:solidFill>
                  <a:schemeClr val="tx1"/>
                </a:solidFill>
              </a:rPr>
              <a:t>seemingly </a:t>
            </a:r>
            <a:r>
              <a:rPr lang="en-GB" dirty="0">
                <a:solidFill>
                  <a:schemeClr val="tx1"/>
                </a:solidFill>
              </a:rPr>
              <a:t>stopped the recycling of chemicals and minerals between the surface and interior of the planet.</a:t>
            </a:r>
            <a:endParaRPr lang="en-GB" dirty="0" smtClean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7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85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Aspects to be conserved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Water</a:t>
            </a:r>
          </a:p>
          <a:p>
            <a:r>
              <a:rPr lang="en-GB" dirty="0" smtClean="0"/>
              <a:t>Air</a:t>
            </a:r>
          </a:p>
          <a:p>
            <a:r>
              <a:rPr lang="en-GB" dirty="0" smtClean="0"/>
              <a:t>Food</a:t>
            </a:r>
          </a:p>
          <a:p>
            <a:r>
              <a:rPr lang="en-GB" dirty="0" smtClean="0"/>
              <a:t>Biomass</a:t>
            </a:r>
          </a:p>
          <a:p>
            <a:r>
              <a:rPr lang="en-GB" dirty="0" smtClean="0"/>
              <a:t>Waste</a:t>
            </a:r>
          </a:p>
          <a:p>
            <a:r>
              <a:rPr lang="en-GB" dirty="0" smtClean="0"/>
              <a:t>Thermal Energy</a:t>
            </a:r>
          </a:p>
        </p:txBody>
      </p:sp>
    </p:spTree>
    <p:extLst>
      <p:ext uri="{BB962C8B-B14F-4D97-AF65-F5344CB8AC3E}">
        <p14:creationId xmlns:p14="http://schemas.microsoft.com/office/powerpoint/2010/main" val="21501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971</Words>
  <Application>Microsoft Office PowerPoint</Application>
  <PresentationFormat>On-screen Show (4:3)</PresentationFormat>
  <Paragraphs>123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Inventory of consumables</vt:lpstr>
      <vt:lpstr>Food</vt:lpstr>
      <vt:lpstr>Food cont…</vt:lpstr>
      <vt:lpstr>Water consumption</vt:lpstr>
      <vt:lpstr>Oxygen consumption</vt:lpstr>
      <vt:lpstr>PowerPoint Presentation</vt:lpstr>
      <vt:lpstr>An introduction to mars </vt:lpstr>
      <vt:lpstr>PowerPoint Presentation</vt:lpstr>
      <vt:lpstr>Aspects to be conserved</vt:lpstr>
      <vt:lpstr>Water</vt:lpstr>
      <vt:lpstr>Air</vt:lpstr>
      <vt:lpstr>Food</vt:lpstr>
      <vt:lpstr>Biomass</vt:lpstr>
      <vt:lpstr>Waste</vt:lpstr>
      <vt:lpstr>Thermal Energy</vt:lpstr>
      <vt:lpstr>PowerPoint Presentation</vt:lpstr>
      <vt:lpstr>Questions</vt:lpstr>
      <vt:lpstr>PowerPoint Presentation</vt:lpstr>
      <vt:lpstr>Presence and Nature of Water</vt:lpstr>
      <vt:lpstr>Atmospheric Composition</vt:lpstr>
      <vt:lpstr>Utilisation of CO2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Inventory of consumables</dc:title>
  <dc:creator>Yassen</dc:creator>
  <cp:lastModifiedBy>HERRON Gareth</cp:lastModifiedBy>
  <cp:revision>14</cp:revision>
  <dcterms:created xsi:type="dcterms:W3CDTF">2011-11-20T19:58:23Z</dcterms:created>
  <dcterms:modified xsi:type="dcterms:W3CDTF">2011-11-21T11:16:29Z</dcterms:modified>
</cp:coreProperties>
</file>